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4" r:id="rId2"/>
    <p:sldId id="265" r:id="rId3"/>
    <p:sldId id="273" r:id="rId4"/>
    <p:sldId id="274" r:id="rId5"/>
    <p:sldId id="292" r:id="rId6"/>
    <p:sldId id="293" r:id="rId7"/>
    <p:sldId id="268" r:id="rId8"/>
    <p:sldId id="267" r:id="rId9"/>
    <p:sldId id="269" r:id="rId10"/>
    <p:sldId id="281" r:id="rId11"/>
    <p:sldId id="283" r:id="rId12"/>
    <p:sldId id="266" r:id="rId13"/>
    <p:sldId id="289" r:id="rId14"/>
    <p:sldId id="282" r:id="rId15"/>
    <p:sldId id="294" r:id="rId16"/>
    <p:sldId id="270" r:id="rId17"/>
    <p:sldId id="285" r:id="rId18"/>
    <p:sldId id="256" r:id="rId19"/>
    <p:sldId id="276" r:id="rId20"/>
    <p:sldId id="280" r:id="rId21"/>
    <p:sldId id="290" r:id="rId22"/>
    <p:sldId id="277" r:id="rId23"/>
    <p:sldId id="271" r:id="rId24"/>
    <p:sldId id="272" r:id="rId25"/>
    <p:sldId id="278" r:id="rId26"/>
    <p:sldId id="279" r:id="rId27"/>
    <p:sldId id="288" r:id="rId28"/>
    <p:sldId id="284" r:id="rId29"/>
    <p:sldId id="287" r:id="rId30"/>
    <p:sldId id="260" r:id="rId31"/>
    <p:sldId id="263" r:id="rId32"/>
    <p:sldId id="262" r:id="rId33"/>
    <p:sldId id="261" r:id="rId34"/>
    <p:sldId id="257" r:id="rId35"/>
    <p:sldId id="258" r:id="rId36"/>
    <p:sldId id="259" r:id="rId37"/>
    <p:sldId id="275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 da Microsoft" initials="CdM" lastIdx="1" clrIdx="0">
    <p:extLst>
      <p:ext uri="{19B8F6BF-5375-455C-9EA6-DF929625EA0E}">
        <p15:presenceInfo xmlns:p15="http://schemas.microsoft.com/office/powerpoint/2012/main" userId="7e10e70b9cb8b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544"/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7" autoAdjust="0"/>
    <p:restoredTop sz="94660"/>
  </p:normalViewPr>
  <p:slideViewPr>
    <p:cSldViewPr snapToGrid="0">
      <p:cViewPr varScale="1">
        <p:scale>
          <a:sx n="71" d="100"/>
          <a:sy n="71" d="100"/>
        </p:scale>
        <p:origin x="4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16:35:59.733" idx="1">
    <p:pos x="10" y="10"/>
    <p:text>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2C3B-76A1-466C-BAA6-A1961AABFDAA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71D49-952B-4C23-B72A-F6B355CE0B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87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Gabriel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7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9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13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10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04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Jar</a:t>
            </a:r>
            <a:r>
              <a:rPr lang="pt-BR" dirty="0"/>
              <a:t> </a:t>
            </a:r>
            <a:r>
              <a:rPr lang="pt-BR" dirty="0" err="1"/>
              <a:t>Azure</a:t>
            </a:r>
            <a:r>
              <a:rPr lang="pt-BR" dirty="0"/>
              <a:t>(</a:t>
            </a:r>
            <a:r>
              <a:rPr lang="pt-BR" dirty="0" err="1"/>
              <a:t>Logs:Gabriel</a:t>
            </a:r>
            <a:r>
              <a:rPr lang="pt-BR" dirty="0"/>
              <a:t> </a:t>
            </a:r>
            <a:r>
              <a:rPr lang="pt-BR" dirty="0" err="1"/>
              <a:t>Slack:Leonardo</a:t>
            </a:r>
            <a:r>
              <a:rPr lang="pt-BR" dirty="0"/>
              <a:t>) Site(</a:t>
            </a:r>
            <a:r>
              <a:rPr lang="pt-BR" dirty="0" err="1"/>
              <a:t>Cadastro:Júlia</a:t>
            </a:r>
            <a:r>
              <a:rPr lang="pt-BR" baseline="0" dirty="0"/>
              <a:t>  </a:t>
            </a:r>
            <a:r>
              <a:rPr lang="pt-BR" baseline="0" dirty="0" err="1"/>
              <a:t>Dashboard:Gustavo</a:t>
            </a:r>
            <a:r>
              <a:rPr lang="pt-BR" dirty="0"/>
              <a:t>)     Linux AWS (</a:t>
            </a:r>
            <a:r>
              <a:rPr lang="pt-BR" dirty="0" err="1"/>
              <a:t>Ass:Júlia</a:t>
            </a:r>
            <a:r>
              <a:rPr lang="pt-BR" dirty="0"/>
              <a:t> </a:t>
            </a:r>
            <a:r>
              <a:rPr lang="pt-BR" dirty="0" err="1"/>
              <a:t>Docker:Gustavo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7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1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Desafios:</a:t>
            </a:r>
            <a:r>
              <a:rPr lang="pt-BR" baseline="0" dirty="0"/>
              <a:t> Gustavo e Leonardo      Conclusão: 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22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5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75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Gabriel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2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Gabriel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83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Gabriel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40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38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Gustavo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98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70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Gustavo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89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653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19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27.jpe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4" y="497776"/>
            <a:ext cx="11307065" cy="6360224"/>
          </a:xfrm>
          <a:prstGeom prst="rect">
            <a:avLst/>
          </a:prstGeom>
        </p:spPr>
      </p:pic>
      <p:sp>
        <p:nvSpPr>
          <p:cNvPr id="7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Solução 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4" y="3159331"/>
            <a:ext cx="827883" cy="4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5"/>
          <a:stretch/>
        </p:blipFill>
        <p:spPr>
          <a:xfrm>
            <a:off x="-1" y="539477"/>
            <a:ext cx="12277258" cy="6176782"/>
          </a:xfrm>
          <a:prstGeom prst="rect">
            <a:avLst/>
          </a:prstGeom>
        </p:spPr>
      </p:pic>
      <p:sp>
        <p:nvSpPr>
          <p:cNvPr id="8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71343" y="-125751"/>
            <a:ext cx="1602558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>
                <a:solidFill>
                  <a:srgbClr val="F1274E"/>
                </a:solidFill>
              </a:rPr>
              <a:t>BPMN</a:t>
            </a:r>
          </a:p>
        </p:txBody>
      </p:sp>
      <p:sp>
        <p:nvSpPr>
          <p:cNvPr id="9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93567" y="-127677"/>
            <a:ext cx="1511299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BPMN</a:t>
            </a:r>
          </a:p>
        </p:txBody>
      </p:sp>
    </p:spTree>
    <p:extLst>
      <p:ext uri="{BB962C8B-B14F-4D97-AF65-F5344CB8AC3E}">
        <p14:creationId xmlns:p14="http://schemas.microsoft.com/office/powerpoint/2010/main" val="115451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-1" y="-1"/>
            <a:ext cx="12192000" cy="6903721"/>
          </a:xfrm>
          <a:prstGeom prst="rect">
            <a:avLst/>
          </a:prstGeom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81896" y="-234815"/>
            <a:ext cx="82820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BD8772F-D9BD-4732-8CB9-37B32038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75" y="466454"/>
            <a:ext cx="6038850" cy="6267450"/>
          </a:xfrm>
          <a:prstGeom prst="roundRect">
            <a:avLst>
              <a:gd name="adj" fmla="val 43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1887" r="2907" b="5140"/>
          <a:stretch/>
        </p:blipFill>
        <p:spPr>
          <a:xfrm>
            <a:off x="0" y="-68238"/>
            <a:ext cx="12192000" cy="698765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97892" y="663542"/>
            <a:ext cx="11796216" cy="5944621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1" y="1060054"/>
            <a:ext cx="11558802" cy="4975591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Classes</a:t>
            </a:r>
          </a:p>
        </p:txBody>
      </p:sp>
      <p:cxnSp>
        <p:nvCxnSpPr>
          <p:cNvPr id="11" name="Conector reto 10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3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214692" y="1158869"/>
            <a:ext cx="2185920" cy="2036926"/>
            <a:chOff x="8293833" y="2497576"/>
            <a:chExt cx="2185920" cy="2036926"/>
          </a:xfrm>
        </p:grpSpPr>
        <p:pic>
          <p:nvPicPr>
            <p:cNvPr id="16" name="Picture 2" descr="Monitor de Computador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742" y="2497576"/>
              <a:ext cx="1673670" cy="146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Linux: guia básico ensina a usar o sistema operacional - Olhar Digital">
              <a:extLst>
                <a:ext uri="{FF2B5EF4-FFF2-40B4-BE49-F238E27FC236}">
                  <a16:creationId xmlns:a16="http://schemas.microsoft.com/office/drawing/2014/main" id="{824AEF11-E0AA-44B1-AF5C-59999AFCD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8294" y="2571698"/>
              <a:ext cx="1551808" cy="92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aixaDeTexto 19"/>
            <p:cNvSpPr txBox="1"/>
            <p:nvPr/>
          </p:nvSpPr>
          <p:spPr>
            <a:xfrm>
              <a:off x="8308283" y="4011282"/>
              <a:ext cx="2171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F1274E"/>
                  </a:solidFill>
                </a:rPr>
                <a:t>Cliente Linux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8293833" y="4000722"/>
              <a:ext cx="2089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Cliente Linux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1193097" y="1070260"/>
            <a:ext cx="1483402" cy="2146508"/>
            <a:chOff x="5566389" y="2431641"/>
            <a:chExt cx="1483402" cy="2146508"/>
          </a:xfrm>
        </p:grpSpPr>
        <p:sp>
          <p:nvSpPr>
            <p:cNvPr id="9" name="CaixaDeTexto 8"/>
            <p:cNvSpPr txBox="1"/>
            <p:nvPr/>
          </p:nvSpPr>
          <p:spPr>
            <a:xfrm>
              <a:off x="5951725" y="4054929"/>
              <a:ext cx="728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F1274E"/>
                  </a:solidFill>
                </a:rPr>
                <a:t>JAR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5933988" y="4033956"/>
              <a:ext cx="723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JAR</a:t>
              </a:r>
            </a:p>
          </p:txBody>
        </p:sp>
        <p:grpSp>
          <p:nvGrpSpPr>
            <p:cNvPr id="8" name="Grupo 7"/>
            <p:cNvGrpSpPr/>
            <p:nvPr/>
          </p:nvGrpSpPr>
          <p:grpSpPr>
            <a:xfrm>
              <a:off x="5566389" y="2431641"/>
              <a:ext cx="1483402" cy="1496387"/>
              <a:chOff x="5393648" y="2686050"/>
              <a:chExt cx="1483402" cy="1496387"/>
            </a:xfrm>
          </p:grpSpPr>
          <p:sp>
            <p:nvSpPr>
              <p:cNvPr id="6" name="Elipse 5"/>
              <p:cNvSpPr/>
              <p:nvPr/>
            </p:nvSpPr>
            <p:spPr>
              <a:xfrm>
                <a:off x="5393648" y="2686050"/>
                <a:ext cx="1483402" cy="14963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127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6" name="Picture 2" descr="Desenho Engrenagem PNG - Desenho Engrenagem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106" y="2826107"/>
                <a:ext cx="1232343" cy="1216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upo 2"/>
          <p:cNvGrpSpPr/>
          <p:nvPr/>
        </p:nvGrpSpPr>
        <p:grpSpPr>
          <a:xfrm>
            <a:off x="4947749" y="1143449"/>
            <a:ext cx="2709892" cy="2095093"/>
            <a:chOff x="1628388" y="2503911"/>
            <a:chExt cx="2709892" cy="2095093"/>
          </a:xfrm>
        </p:grpSpPr>
        <p:grpSp>
          <p:nvGrpSpPr>
            <p:cNvPr id="12" name="Grupo 11"/>
            <p:cNvGrpSpPr/>
            <p:nvPr/>
          </p:nvGrpSpPr>
          <p:grpSpPr>
            <a:xfrm>
              <a:off x="1628388" y="4054010"/>
              <a:ext cx="2709892" cy="544994"/>
              <a:chOff x="6885548" y="4655155"/>
              <a:chExt cx="2709892" cy="544994"/>
            </a:xfrm>
          </p:grpSpPr>
          <p:sp>
            <p:nvSpPr>
              <p:cNvPr id="15" name="CaixaDeTexto 14"/>
              <p:cNvSpPr txBox="1"/>
              <p:nvPr/>
            </p:nvSpPr>
            <p:spPr>
              <a:xfrm>
                <a:off x="6894906" y="4676929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>
                    <a:solidFill>
                      <a:srgbClr val="F1274E"/>
                    </a:solidFill>
                  </a:rPr>
                  <a:t>Site Institucional</a:t>
                </a:r>
              </a:p>
            </p:txBody>
          </p:sp>
          <p:sp>
            <p:nvSpPr>
              <p:cNvPr id="14" name="CaixaDeTexto 13"/>
              <p:cNvSpPr txBox="1"/>
              <p:nvPr/>
            </p:nvSpPr>
            <p:spPr>
              <a:xfrm>
                <a:off x="6885548" y="4655155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>
                    <a:solidFill>
                      <a:schemeClr val="bg1"/>
                    </a:solidFill>
                  </a:rPr>
                  <a:t>Site Institucional</a:t>
                </a:r>
              </a:p>
            </p:txBody>
          </p:sp>
        </p:grpSp>
        <p:pic>
          <p:nvPicPr>
            <p:cNvPr id="21" name="Picture 2" descr="Monitor de Computador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480" y="2503911"/>
              <a:ext cx="1666428" cy="145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C3BB9D16-CEFD-44A4-AEED-C0E24B50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44786" y="2559032"/>
              <a:ext cx="1595268" cy="947597"/>
            </a:xfrm>
            <a:prstGeom prst="rect">
              <a:avLst/>
            </a:prstGeom>
          </p:spPr>
        </p:pic>
      </p:grpSp>
      <p:sp>
        <p:nvSpPr>
          <p:cNvPr id="25" name="CaixaDeTexto 24"/>
          <p:cNvSpPr txBox="1"/>
          <p:nvPr/>
        </p:nvSpPr>
        <p:spPr>
          <a:xfrm>
            <a:off x="2244543" y="5385566"/>
            <a:ext cx="75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Slack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5" t="4964" r="26189" b="7084"/>
          <a:stretch/>
        </p:blipFill>
        <p:spPr>
          <a:xfrm>
            <a:off x="2153035" y="4330424"/>
            <a:ext cx="907201" cy="931287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3" t="4408" r="23134" b="6122"/>
          <a:stretch/>
        </p:blipFill>
        <p:spPr>
          <a:xfrm>
            <a:off x="459965" y="4331665"/>
            <a:ext cx="937929" cy="930046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558153" y="5385566"/>
            <a:ext cx="74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Logs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5442" r="21742" b="7364"/>
          <a:stretch/>
        </p:blipFill>
        <p:spPr>
          <a:xfrm>
            <a:off x="5817556" y="4344234"/>
            <a:ext cx="979636" cy="938817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5817556" y="5385566"/>
            <a:ext cx="1016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Alertas</a:t>
            </a: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1087" r="964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1" t="3036" r="23204" b="3453"/>
          <a:stretch/>
        </p:blipFill>
        <p:spPr>
          <a:xfrm>
            <a:off x="9041090" y="4317879"/>
            <a:ext cx="979636" cy="1022940"/>
          </a:xfrm>
          <a:prstGeom prst="rect">
            <a:avLst/>
          </a:prstGeom>
        </p:spPr>
      </p:pic>
      <p:sp>
        <p:nvSpPr>
          <p:cNvPr id="35" name="CaixaDeTexto 34"/>
          <p:cNvSpPr txBox="1"/>
          <p:nvPr/>
        </p:nvSpPr>
        <p:spPr>
          <a:xfrm>
            <a:off x="8613252" y="5409538"/>
            <a:ext cx="178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Assistente de instalação</a:t>
            </a: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6286" r="24270" b="4549"/>
          <a:stretch/>
        </p:blipFill>
        <p:spPr>
          <a:xfrm>
            <a:off x="10590202" y="4316311"/>
            <a:ext cx="934111" cy="972126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0590202" y="5363371"/>
            <a:ext cx="93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</a:rPr>
              <a:t>Docker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1066800" y="3428242"/>
            <a:ext cx="493896" cy="7621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2153035" y="3401378"/>
            <a:ext cx="406863" cy="7889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/>
          <p:nvPr/>
        </p:nvCxnSpPr>
        <p:spPr>
          <a:xfrm>
            <a:off x="6257644" y="3427001"/>
            <a:ext cx="8274" cy="7633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/>
          <p:nvPr/>
        </p:nvCxnSpPr>
        <p:spPr>
          <a:xfrm flipH="1">
            <a:off x="9614896" y="3313372"/>
            <a:ext cx="405830" cy="8848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10402951" y="3270180"/>
            <a:ext cx="442366" cy="9411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72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265492" y="2543169"/>
            <a:ext cx="2185920" cy="2036926"/>
            <a:chOff x="8293833" y="2497576"/>
            <a:chExt cx="2185920" cy="2036926"/>
          </a:xfrm>
        </p:grpSpPr>
        <p:pic>
          <p:nvPicPr>
            <p:cNvPr id="6" name="Picture 2" descr="Monitor de Computador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742" y="2497576"/>
              <a:ext cx="1673670" cy="146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Linux: guia básico ensina a usar o sistema operacional - Olhar Digital">
              <a:extLst>
                <a:ext uri="{FF2B5EF4-FFF2-40B4-BE49-F238E27FC236}">
                  <a16:creationId xmlns:a16="http://schemas.microsoft.com/office/drawing/2014/main" id="{824AEF11-E0AA-44B1-AF5C-59999AFCD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8294" y="2571698"/>
              <a:ext cx="1551808" cy="92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8308283" y="4011282"/>
              <a:ext cx="2171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F1274E"/>
                  </a:solidFill>
                </a:rPr>
                <a:t>Cliente Linux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8293833" y="4000722"/>
              <a:ext cx="2089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Cliente Linux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243897" y="2454560"/>
            <a:ext cx="1483402" cy="2146508"/>
            <a:chOff x="5566389" y="2431641"/>
            <a:chExt cx="1483402" cy="2146508"/>
          </a:xfrm>
        </p:grpSpPr>
        <p:sp>
          <p:nvSpPr>
            <p:cNvPr id="11" name="CaixaDeTexto 10"/>
            <p:cNvSpPr txBox="1"/>
            <p:nvPr/>
          </p:nvSpPr>
          <p:spPr>
            <a:xfrm>
              <a:off x="5951725" y="4054929"/>
              <a:ext cx="728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F1274E"/>
                  </a:solidFill>
                </a:rPr>
                <a:t>JAR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5933988" y="4033956"/>
              <a:ext cx="723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JAR</a:t>
              </a:r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5566389" y="2431641"/>
              <a:ext cx="1483402" cy="1496387"/>
              <a:chOff x="5393648" y="2686050"/>
              <a:chExt cx="1483402" cy="1496387"/>
            </a:xfrm>
          </p:grpSpPr>
          <p:sp>
            <p:nvSpPr>
              <p:cNvPr id="14" name="Elipse 13"/>
              <p:cNvSpPr/>
              <p:nvPr/>
            </p:nvSpPr>
            <p:spPr>
              <a:xfrm>
                <a:off x="5393648" y="2686050"/>
                <a:ext cx="1483402" cy="14963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127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" name="Picture 2" descr="Desenho Engrenagem PNG - Desenho Engrenagem 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106" y="2826107"/>
                <a:ext cx="1232343" cy="1216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upo 15"/>
          <p:cNvGrpSpPr/>
          <p:nvPr/>
        </p:nvGrpSpPr>
        <p:grpSpPr>
          <a:xfrm>
            <a:off x="4998549" y="2527749"/>
            <a:ext cx="2709892" cy="2095093"/>
            <a:chOff x="1628388" y="2503911"/>
            <a:chExt cx="2709892" cy="2095093"/>
          </a:xfrm>
        </p:grpSpPr>
        <p:grpSp>
          <p:nvGrpSpPr>
            <p:cNvPr id="17" name="Grupo 16"/>
            <p:cNvGrpSpPr/>
            <p:nvPr/>
          </p:nvGrpSpPr>
          <p:grpSpPr>
            <a:xfrm>
              <a:off x="1628388" y="4054010"/>
              <a:ext cx="2709892" cy="544994"/>
              <a:chOff x="6885548" y="4655155"/>
              <a:chExt cx="2709892" cy="544994"/>
            </a:xfrm>
          </p:grpSpPr>
          <p:sp>
            <p:nvSpPr>
              <p:cNvPr id="20" name="CaixaDeTexto 19"/>
              <p:cNvSpPr txBox="1"/>
              <p:nvPr/>
            </p:nvSpPr>
            <p:spPr>
              <a:xfrm>
                <a:off x="6894906" y="4676929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>
                    <a:solidFill>
                      <a:srgbClr val="F1274E"/>
                    </a:solidFill>
                  </a:rPr>
                  <a:t>Site Institucional</a:t>
                </a:r>
              </a:p>
            </p:txBody>
          </p:sp>
          <p:sp>
            <p:nvSpPr>
              <p:cNvPr id="21" name="CaixaDeTexto 20"/>
              <p:cNvSpPr txBox="1"/>
              <p:nvPr/>
            </p:nvSpPr>
            <p:spPr>
              <a:xfrm>
                <a:off x="6885548" y="4655155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>
                    <a:solidFill>
                      <a:schemeClr val="bg1"/>
                    </a:solidFill>
                  </a:rPr>
                  <a:t>Site Institucional</a:t>
                </a:r>
              </a:p>
            </p:txBody>
          </p:sp>
        </p:grpSp>
        <p:pic>
          <p:nvPicPr>
            <p:cNvPr id="18" name="Picture 2" descr="Monitor de Computador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480" y="2503911"/>
              <a:ext cx="1666428" cy="145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C3BB9D16-CEFD-44A4-AEED-C0E24B50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786" y="2559032"/>
              <a:ext cx="1595268" cy="947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73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26022"/>
          <a:stretch/>
        </p:blipFill>
        <p:spPr>
          <a:xfrm>
            <a:off x="0" y="0"/>
            <a:ext cx="6066971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-1" r="43714"/>
          <a:stretch/>
        </p:blipFill>
        <p:spPr>
          <a:xfrm>
            <a:off x="6085567" y="-13697"/>
            <a:ext cx="6147368" cy="6934361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6066971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6085567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6087494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066971" y="21431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077625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6071831" y="-10869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6077655" y="-82673"/>
            <a:ext cx="5917" cy="7072312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1023581" y="1632092"/>
            <a:ext cx="2719442" cy="646331"/>
            <a:chOff x="995379" y="2834910"/>
            <a:chExt cx="2719442" cy="646331"/>
          </a:xfrm>
        </p:grpSpPr>
        <p:sp>
          <p:nvSpPr>
            <p:cNvPr id="8" name="CaixaDeTexto 7"/>
            <p:cNvSpPr txBox="1"/>
            <p:nvPr/>
          </p:nvSpPr>
          <p:spPr>
            <a:xfrm>
              <a:off x="1014287" y="2834910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Courier New" panose="02070309020205020404" pitchFamily="49" charset="0"/>
                <a:buChar char="o"/>
              </a:pPr>
              <a:r>
                <a:rPr lang="pt-BR" sz="3600" b="1" dirty="0">
                  <a:solidFill>
                    <a:srgbClr val="F1274E"/>
                  </a:solidFill>
                </a:rPr>
                <a:t>Desafios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995379" y="2834910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Courier New" panose="02070309020205020404" pitchFamily="49" charset="0"/>
                <a:buChar char="o"/>
              </a:pPr>
              <a:r>
                <a:rPr lang="pt-BR" sz="3600" b="1" dirty="0">
                  <a:solidFill>
                    <a:schemeClr val="bg1"/>
                  </a:solidFill>
                </a:rPr>
                <a:t>Desafios</a:t>
              </a:r>
            </a:p>
          </p:txBody>
        </p:sp>
      </p:grp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147" y1="70670" x2="18614" y2="71363"/>
                        <a14:foregroundMark x1="39674" y1="36259" x2="37772" y2="41570"/>
                        <a14:foregroundMark x1="39538" y1="17783" x2="38587" y2="18014"/>
                        <a14:foregroundMark x1="52038" y1="16859" x2="52038" y2="16859"/>
                        <a14:foregroundMark x1="50408" y1="40185" x2="50408" y2="40185"/>
                        <a14:foregroundMark x1="70788" y1="82679" x2="67799" y2="86374"/>
                        <a14:foregroundMark x1="73370" y1="54734" x2="73370" y2="54734"/>
                        <a14:foregroundMark x1="71467" y1="59353" x2="71467" y2="59353"/>
                        <a14:foregroundMark x1="91984" y1="93533" x2="91984" y2="93533"/>
                        <a14:foregroundMark x1="42391" y1="25173" x2="42391" y2="25173"/>
                        <a14:foregroundMark x1="71603" y1="57275" x2="71603" y2="57275"/>
                        <a14:foregroundMark x1="71603" y1="61663" x2="71603" y2="61663"/>
                        <a14:foregroundMark x1="71603" y1="63972" x2="71603" y2="63972"/>
                        <a14:foregroundMark x1="37636" y1="27945" x2="37636" y2="27945"/>
                        <a14:backgroundMark x1="19701" y1="81293" x2="19701" y2="81293"/>
                        <a14:backgroundMark x1="19429" y1="81986" x2="18750" y2="84065"/>
                        <a14:backgroundMark x1="17799" y1="66282" x2="15217" y2="67436"/>
                        <a14:backgroundMark x1="24049" y1="82217" x2="24049" y2="82217"/>
                        <a14:backgroundMark x1="14946" y1="93072" x2="15761" y2="92148"/>
                        <a14:backgroundMark x1="23913" y1="76905" x2="24185" y2="77598"/>
                        <a14:backgroundMark x1="76902" y1="78060" x2="78125" y2="76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30" r="65696"/>
          <a:stretch/>
        </p:blipFill>
        <p:spPr>
          <a:xfrm>
            <a:off x="165223" y="4289125"/>
            <a:ext cx="2775870" cy="25759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147" y1="70670" x2="18614" y2="71363"/>
                        <a14:foregroundMark x1="39674" y1="36259" x2="37772" y2="41570"/>
                        <a14:foregroundMark x1="39538" y1="17783" x2="38587" y2="18014"/>
                        <a14:foregroundMark x1="52038" y1="16859" x2="52038" y2="16859"/>
                        <a14:foregroundMark x1="50408" y1="40185" x2="50408" y2="40185"/>
                        <a14:foregroundMark x1="70788" y1="82679" x2="67799" y2="86374"/>
                        <a14:foregroundMark x1="73370" y1="54734" x2="73370" y2="54734"/>
                        <a14:foregroundMark x1="71467" y1="59353" x2="71467" y2="59353"/>
                        <a14:foregroundMark x1="91984" y1="93533" x2="91984" y2="93533"/>
                        <a14:foregroundMark x1="42391" y1="25173" x2="42391" y2="25173"/>
                        <a14:foregroundMark x1="71603" y1="57275" x2="71603" y2="57275"/>
                        <a14:foregroundMark x1="71603" y1="61663" x2="71603" y2="61663"/>
                        <a14:foregroundMark x1="71603" y1="63972" x2="71603" y2="63972"/>
                        <a14:foregroundMark x1="37636" y1="27945" x2="37636" y2="27945"/>
                        <a14:backgroundMark x1="19701" y1="81293" x2="19701" y2="81293"/>
                        <a14:backgroundMark x1="19429" y1="81986" x2="18750" y2="84065"/>
                        <a14:backgroundMark x1="17799" y1="66282" x2="15217" y2="67436"/>
                        <a14:backgroundMark x1="24049" y1="82217" x2="24049" y2="82217"/>
                        <a14:backgroundMark x1="14946" y1="93072" x2="15761" y2="92148"/>
                        <a14:backgroundMark x1="23913" y1="76905" x2="24185" y2="77598"/>
                        <a14:backgroundMark x1="76902" y1="78060" x2="78125" y2="76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89" t="46971" r="1099" b="1813"/>
          <a:stretch/>
        </p:blipFill>
        <p:spPr>
          <a:xfrm>
            <a:off x="5882185" y="3252550"/>
            <a:ext cx="6309815" cy="36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90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saiba exatamente como funciona a parte de monitoramento das máquinas.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vídeos,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não atrasar 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monitoramento, nos computadores 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Desk,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receber uma mensagem caso alguma máquina 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35683" y="209761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948394" y="205709"/>
            <a:ext cx="23804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6430611" y="212501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74115" y="205955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280111" y="206387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6518598" y="2297106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40390" y="224082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667040" y="211553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359620" y="2178359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6206" y="4721214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8598" y="4693095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25908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02649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2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18445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0264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25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60648" y="4714899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58256" y="4693095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vídeos 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internet,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está 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está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45721"/>
            <a:ext cx="12192000" cy="690372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849804" y="676652"/>
            <a:ext cx="4912059" cy="6044268"/>
          </a:xfrm>
          <a:prstGeom prst="rect">
            <a:avLst/>
          </a:prstGeom>
          <a:ln>
            <a:solidFill>
              <a:srgbClr val="F1274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87" y="758362"/>
            <a:ext cx="4082955" cy="5880847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037235" y="-123520"/>
            <a:ext cx="4117529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Casos de Uso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4385826" y="520482"/>
            <a:ext cx="3840013" cy="1909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454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Contente</a:t>
            </a: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Entregas de metas</a:t>
            </a:r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  <a:p>
            <a:pPr algn="ctr"/>
            <a:r>
              <a:rPr lang="pt-BR" sz="2000" dirty="0"/>
              <a:t>Entrosamento 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Efetuar um planejamento e organização das atividades mais eficiente.</a:t>
            </a: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10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>
                <a:solidFill>
                  <a:schemeClr val="bg1"/>
                </a:solidFill>
              </a:rPr>
              <a:t>responsividade</a:t>
            </a:r>
            <a:r>
              <a:rPr lang="pt-BR" dirty="0">
                <a:solidFill>
                  <a:schemeClr val="bg1"/>
                </a:solidFill>
              </a:rPr>
              <a:t> (Praticar e estudar mais).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Estabelecer expectativas com base na realidade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Observarmos as anotações que nos foram dadas e se aplicar mais.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Planejamento e nivelamento de conhecimento.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Reuniões e validações das conclusões das tarefas.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Mantendo os níveis de planejamento.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 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56"/>
            <a:ext cx="12192000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53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535"/>
            <a:ext cx="12195947" cy="59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789"/>
            <a:ext cx="12265503" cy="52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</a:t>
            </a:r>
            <a:r>
              <a:rPr lang="pt-BR" sz="2400" dirty="0" err="1">
                <a:solidFill>
                  <a:schemeClr val="bg1"/>
                </a:solidFill>
              </a:rPr>
              <a:t>obtem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5054057" y="1550862"/>
            <a:ext cx="2335194" cy="2433469"/>
            <a:chOff x="1865892" y="676674"/>
            <a:chExt cx="3445659" cy="3458991"/>
          </a:xfrm>
        </p:grpSpPr>
        <p:grpSp>
          <p:nvGrpSpPr>
            <p:cNvPr id="7" name="Grupo 6"/>
            <p:cNvGrpSpPr/>
            <p:nvPr/>
          </p:nvGrpSpPr>
          <p:grpSpPr>
            <a:xfrm>
              <a:off x="1865892" y="1139194"/>
              <a:ext cx="3050171" cy="2996471"/>
              <a:chOff x="4438024" y="881106"/>
              <a:chExt cx="4762612" cy="4685570"/>
            </a:xfrm>
          </p:grpSpPr>
          <p:sp>
            <p:nvSpPr>
              <p:cNvPr id="8" name="Elipse 7"/>
              <p:cNvSpPr/>
              <p:nvPr/>
            </p:nvSpPr>
            <p:spPr>
              <a:xfrm>
                <a:off x="4438024" y="881106"/>
                <a:ext cx="4762612" cy="468557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127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" name="Imagem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35" r="20743"/>
              <a:stretch/>
            </p:blipFill>
            <p:spPr>
              <a:xfrm>
                <a:off x="4438024" y="1086303"/>
                <a:ext cx="4683433" cy="4275175"/>
              </a:xfrm>
              <a:prstGeom prst="rect">
                <a:avLst/>
              </a:prstGeom>
            </p:spPr>
          </p:pic>
        </p:grpSp>
        <p:pic>
          <p:nvPicPr>
            <p:cNvPr id="1028" name="Picture 4" descr="🌡️ Termômetro Emoj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77" y="676674"/>
              <a:ext cx="1920574" cy="192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o 2"/>
          <p:cNvGrpSpPr/>
          <p:nvPr/>
        </p:nvGrpSpPr>
        <p:grpSpPr>
          <a:xfrm>
            <a:off x="5035355" y="-53709"/>
            <a:ext cx="2353896" cy="761782"/>
            <a:chOff x="5493566" y="192476"/>
            <a:chExt cx="2394839" cy="665228"/>
          </a:xfrm>
        </p:grpSpPr>
        <p:sp>
          <p:nvSpPr>
            <p:cNvPr id="10" name="Google Shape;417;p46">
              <a:extLst>
                <a:ext uri="{FF2B5EF4-FFF2-40B4-BE49-F238E27FC236}">
                  <a16:creationId xmlns:a16="http://schemas.microsoft.com/office/drawing/2014/main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300" b="0" dirty="0" err="1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300" b="0" dirty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300" b="0" dirty="0" err="1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300" b="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Google Shape;417;p46">
              <a:extLst>
                <a:ext uri="{FF2B5EF4-FFF2-40B4-BE49-F238E27FC236}">
                  <a16:creationId xmlns:a16="http://schemas.microsoft.com/office/drawing/2014/main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400" b="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4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400" b="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2" name="Conector reto 11"/>
          <p:cNvCxnSpPr/>
          <p:nvPr/>
        </p:nvCxnSpPr>
        <p:spPr>
          <a:xfrm>
            <a:off x="4807727" y="627731"/>
            <a:ext cx="2809151" cy="1178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15765" y="936665"/>
            <a:ext cx="8993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A </a:t>
            </a:r>
            <a:r>
              <a:rPr lang="pt-BR" sz="2000" b="1" dirty="0">
                <a:solidFill>
                  <a:schemeClr val="bg1"/>
                </a:solidFill>
              </a:rPr>
              <a:t>GPU</a:t>
            </a:r>
            <a:r>
              <a:rPr lang="pt-BR" sz="2000" dirty="0">
                <a:solidFill>
                  <a:schemeClr val="bg1"/>
                </a:solidFill>
              </a:rPr>
              <a:t> é unidade de processamento de gráficos de um computador, ou placa de vídeo como a grande maioria o chama.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15765" y="4294247"/>
            <a:ext cx="8529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Quando a </a:t>
            </a:r>
            <a:r>
              <a:rPr lang="pt-BR" sz="2000" b="1" dirty="0">
                <a:solidFill>
                  <a:schemeClr val="bg1"/>
                </a:solidFill>
              </a:rPr>
              <a:t>GPU</a:t>
            </a:r>
            <a:r>
              <a:rPr lang="pt-BR" sz="2000" dirty="0">
                <a:solidFill>
                  <a:schemeClr val="bg1"/>
                </a:solidFill>
              </a:rPr>
              <a:t> está sendo muito utilizada, ela começa á superaquecer, á partir disso, em pouco tempo o computador pode desligar automaticamente.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715765" y="5312049"/>
            <a:ext cx="8924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E para as pessoas que </a:t>
            </a:r>
            <a:r>
              <a:rPr lang="pt-BR" sz="2000" dirty="0" err="1">
                <a:solidFill>
                  <a:schemeClr val="bg1"/>
                </a:solidFill>
              </a:rPr>
              <a:t>renderizam</a:t>
            </a:r>
            <a:r>
              <a:rPr lang="pt-BR" sz="2000" dirty="0">
                <a:solidFill>
                  <a:schemeClr val="bg1"/>
                </a:solidFill>
              </a:rPr>
              <a:t> vídeo,  pode ser uma coisa bem ruim, já que eles podem tanto perder a </a:t>
            </a:r>
            <a:r>
              <a:rPr lang="pt-BR" sz="2000" dirty="0" err="1">
                <a:solidFill>
                  <a:schemeClr val="bg1"/>
                </a:solidFill>
              </a:rPr>
              <a:t>renderização</a:t>
            </a:r>
            <a:r>
              <a:rPr lang="pt-BR" sz="2000" dirty="0">
                <a:solidFill>
                  <a:schemeClr val="bg1"/>
                </a:solidFill>
              </a:rPr>
              <a:t>, que consome bastante do computador, quanto o vídeo completo.</a:t>
            </a:r>
          </a:p>
        </p:txBody>
      </p:sp>
    </p:spTree>
    <p:extLst>
      <p:ext uri="{BB962C8B-B14F-4D97-AF65-F5344CB8AC3E}">
        <p14:creationId xmlns:p14="http://schemas.microsoft.com/office/powerpoint/2010/main" val="148327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4264" y="1371370"/>
            <a:ext cx="112394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Então, a </a:t>
            </a:r>
            <a:r>
              <a:rPr lang="pt-BR" sz="2000" b="1" dirty="0">
                <a:solidFill>
                  <a:schemeClr val="bg1"/>
                </a:solidFill>
              </a:rPr>
              <a:t>inovação</a:t>
            </a:r>
            <a:r>
              <a:rPr lang="pt-BR" sz="2000" dirty="0">
                <a:solidFill>
                  <a:schemeClr val="bg1"/>
                </a:solidFill>
              </a:rPr>
              <a:t> da </a:t>
            </a:r>
            <a:r>
              <a:rPr lang="pt-BR" sz="2000" b="1" dirty="0" err="1">
                <a:solidFill>
                  <a:schemeClr val="bg1"/>
                </a:solidFill>
              </a:rPr>
              <a:t>Geli’s</a:t>
            </a:r>
            <a:r>
              <a:rPr lang="pt-BR" sz="2000" dirty="0">
                <a:solidFill>
                  <a:schemeClr val="bg1"/>
                </a:solidFill>
              </a:rPr>
              <a:t> é monitorar e capturar a temperatura da GPU utilizando a </a:t>
            </a:r>
            <a:r>
              <a:rPr lang="pt-BR" sz="2000" b="1" dirty="0">
                <a:solidFill>
                  <a:schemeClr val="bg1"/>
                </a:solidFill>
              </a:rPr>
              <a:t>API </a:t>
            </a:r>
            <a:r>
              <a:rPr lang="pt-BR" sz="2000" b="1" dirty="0" err="1">
                <a:solidFill>
                  <a:schemeClr val="bg1"/>
                </a:solidFill>
              </a:rPr>
              <a:t>JSensors</a:t>
            </a:r>
            <a:r>
              <a:rPr lang="pt-BR" sz="2000" dirty="0">
                <a:solidFill>
                  <a:schemeClr val="bg1"/>
                </a:solidFill>
              </a:rPr>
              <a:t>, assim, caso ela por algum motivo, </a:t>
            </a:r>
            <a:r>
              <a:rPr lang="pt-BR" sz="2000" dirty="0" err="1">
                <a:solidFill>
                  <a:schemeClr val="bg1"/>
                </a:solidFill>
              </a:rPr>
              <a:t>super-aqueca</a:t>
            </a:r>
            <a:r>
              <a:rPr lang="pt-BR" sz="2000" dirty="0">
                <a:solidFill>
                  <a:schemeClr val="bg1"/>
                </a:solidFill>
              </a:rPr>
              <a:t>, podemos entrar em ação com o nosso plano de contingência. Que é verificar possíveis aplicativos rodando em segundo plano e mandar uma notificação via </a:t>
            </a:r>
            <a:r>
              <a:rPr lang="pt-BR" sz="2000" b="1" dirty="0">
                <a:solidFill>
                  <a:schemeClr val="bg1"/>
                </a:solidFill>
              </a:rPr>
              <a:t>Slack</a:t>
            </a:r>
            <a:r>
              <a:rPr lang="pt-BR" sz="2000" dirty="0">
                <a:solidFill>
                  <a:schemeClr val="bg1"/>
                </a:solidFill>
              </a:rPr>
              <a:t> informando o profissional de infraestrutura sobro o aquecimento e as informações coletadas posteriormente. </a:t>
            </a:r>
          </a:p>
        </p:txBody>
      </p:sp>
      <p:pic>
        <p:nvPicPr>
          <p:cNvPr id="9" name="Picture 2" descr="Monitor de Computad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69" y="3814410"/>
            <a:ext cx="1666428" cy="14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949" y="3885662"/>
            <a:ext cx="1595268" cy="94759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5" t="4964" r="26189" b="7084"/>
          <a:stretch/>
        </p:blipFill>
        <p:spPr>
          <a:xfrm>
            <a:off x="8330658" y="3714947"/>
            <a:ext cx="1648438" cy="1692204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5035355" y="-53709"/>
            <a:ext cx="2353896" cy="761782"/>
            <a:chOff x="5493566" y="192476"/>
            <a:chExt cx="2394839" cy="665228"/>
          </a:xfrm>
        </p:grpSpPr>
        <p:sp>
          <p:nvSpPr>
            <p:cNvPr id="17" name="Google Shape;417;p46">
              <a:extLst>
                <a:ext uri="{FF2B5EF4-FFF2-40B4-BE49-F238E27FC236}">
                  <a16:creationId xmlns:a16="http://schemas.microsoft.com/office/drawing/2014/main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300" b="0" dirty="0" err="1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300" b="0" dirty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300" b="0" dirty="0" err="1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300" b="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Google Shape;417;p46">
              <a:extLst>
                <a:ext uri="{FF2B5EF4-FFF2-40B4-BE49-F238E27FC236}">
                  <a16:creationId xmlns:a16="http://schemas.microsoft.com/office/drawing/2014/main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400" b="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4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400" b="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" name="Conector reto 18"/>
          <p:cNvCxnSpPr/>
          <p:nvPr/>
        </p:nvCxnSpPr>
        <p:spPr>
          <a:xfrm>
            <a:off x="4807727" y="627731"/>
            <a:ext cx="2809151" cy="1178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2245230" y="3867744"/>
            <a:ext cx="1381280" cy="1386610"/>
          </a:xfrm>
          <a:prstGeom prst="ellipse">
            <a:avLst/>
          </a:prstGeom>
          <a:ln>
            <a:solidFill>
              <a:srgbClr val="99054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302808" y="4281731"/>
            <a:ext cx="134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JSensor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Conector angulado 21"/>
          <p:cNvCxnSpPr/>
          <p:nvPr/>
        </p:nvCxnSpPr>
        <p:spPr>
          <a:xfrm>
            <a:off x="3754875" y="4416090"/>
            <a:ext cx="1132095" cy="28991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angulado 23"/>
          <p:cNvCxnSpPr/>
          <p:nvPr/>
        </p:nvCxnSpPr>
        <p:spPr>
          <a:xfrm flipV="1">
            <a:off x="6995106" y="4499714"/>
            <a:ext cx="1177978" cy="20158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73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10452</TotalTime>
  <Words>1001</Words>
  <Application>Microsoft Office PowerPoint</Application>
  <PresentationFormat>Widescreen</PresentationFormat>
  <Paragraphs>181</Paragraphs>
  <Slides>37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7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Courier New</vt:lpstr>
      <vt:lpstr>Didact Gothic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GUSTAVO QUARESMA DA COSTA</cp:lastModifiedBy>
  <cp:revision>81</cp:revision>
  <dcterms:created xsi:type="dcterms:W3CDTF">2021-09-10T18:40:09Z</dcterms:created>
  <dcterms:modified xsi:type="dcterms:W3CDTF">2021-12-08T11:47:13Z</dcterms:modified>
</cp:coreProperties>
</file>